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sldIdLst>
    <p:sldId id="257" r:id="rId2"/>
    <p:sldId id="260" r:id="rId3"/>
    <p:sldId id="258" r:id="rId4"/>
    <p:sldId id="261" r:id="rId5"/>
    <p:sldId id="269" r:id="rId6"/>
    <p:sldId id="259" r:id="rId7"/>
    <p:sldId id="271" r:id="rId8"/>
    <p:sldId id="272" r:id="rId9"/>
    <p:sldId id="273" r:id="rId10"/>
    <p:sldId id="264" r:id="rId11"/>
    <p:sldId id="265" r:id="rId12"/>
    <p:sldId id="267" r:id="rId13"/>
    <p:sldId id="268" r:id="rId14"/>
    <p:sldId id="266" r:id="rId15"/>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829" autoAdjust="0"/>
    <p:restoredTop sz="94660"/>
  </p:normalViewPr>
  <p:slideViewPr>
    <p:cSldViewPr snapToGrid="0">
      <p:cViewPr varScale="1">
        <p:scale>
          <a:sx n="61" d="100"/>
          <a:sy n="61" d="100"/>
        </p:scale>
        <p:origin x="958" y="28"/>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DE6C8-AB1D-4204-BC9C-3366B0BF0435}"/>
              </a:ext>
            </a:extLst>
          </p:cNvPr>
          <p:cNvSpPr>
            <a:spLocks noGrp="1"/>
          </p:cNvSpPr>
          <p:nvPr>
            <p:ph type="ctrTitle"/>
          </p:nvPr>
        </p:nvSpPr>
        <p:spPr>
          <a:xfrm>
            <a:off x="704088" y="889820"/>
            <a:ext cx="9989574" cy="3598606"/>
          </a:xfrm>
        </p:spPr>
        <p:txBody>
          <a:bodyPr anchor="t">
            <a:normAutofit/>
          </a:bodyPr>
          <a:lstStyle>
            <a:lvl1pPr algn="l">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A7B9009-EE50-4EE5-B6EB-CD6EC83D3FA3}"/>
              </a:ext>
            </a:extLst>
          </p:cNvPr>
          <p:cNvSpPr>
            <a:spLocks noGrp="1"/>
          </p:cNvSpPr>
          <p:nvPr>
            <p:ph type="subTitle" idx="1"/>
          </p:nvPr>
        </p:nvSpPr>
        <p:spPr>
          <a:xfrm>
            <a:off x="704088" y="4488426"/>
            <a:ext cx="6991776" cy="1302774"/>
          </a:xfrm>
        </p:spPr>
        <p:txBody>
          <a:bodyPr anchor="b">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99C8667E-058A-436F-B8EA-5B3A99D43D09}"/>
              </a:ext>
            </a:extLst>
          </p:cNvPr>
          <p:cNvSpPr>
            <a:spLocks noGrp="1"/>
          </p:cNvSpPr>
          <p:nvPr>
            <p:ph type="dt" sz="half" idx="10"/>
          </p:nvPr>
        </p:nvSpPr>
        <p:spPr/>
        <p:txBody>
          <a:bodyPr/>
          <a:lstStyle/>
          <a:p>
            <a:fld id="{D1D1EADE-8E88-4C7C-8AC5-FB148DE4940E}" type="datetime1">
              <a:rPr lang="en-US" smtClean="0"/>
              <a:t>2/27/2025</a:t>
            </a:fld>
            <a:endParaRPr lang="en-US"/>
          </a:p>
        </p:txBody>
      </p:sp>
      <p:sp>
        <p:nvSpPr>
          <p:cNvPr id="5" name="Footer Placeholder 4">
            <a:extLst>
              <a:ext uri="{FF2B5EF4-FFF2-40B4-BE49-F238E27FC236}">
                <a16:creationId xmlns:a16="http://schemas.microsoft.com/office/drawing/2014/main" id="{52680305-1AD7-482D-BFFD-6CDB83AB39A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E5762A1-52E9-402D-B65E-DF193E44CE83}"/>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14443937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359C1-C098-4BF4-A55D-782F4E606B8A}"/>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3D343C7E-1E8B-4D38-9B81-1AA2A8978ED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8A70B00-53AE-4D3F-91BE-A8D789ED9864}"/>
              </a:ext>
            </a:extLst>
          </p:cNvPr>
          <p:cNvSpPr>
            <a:spLocks noGrp="1"/>
          </p:cNvSpPr>
          <p:nvPr>
            <p:ph type="dt" sz="half" idx="10"/>
          </p:nvPr>
        </p:nvSpPr>
        <p:spPr/>
        <p:txBody>
          <a:bodyPr/>
          <a:lstStyle/>
          <a:p>
            <a:fld id="{EC3C8B9C-477D-492A-96AD-1FC2CC997A73}" type="datetime1">
              <a:rPr lang="en-US" smtClean="0"/>
              <a:t>2/27/2025</a:t>
            </a:fld>
            <a:endParaRPr lang="en-US"/>
          </a:p>
        </p:txBody>
      </p:sp>
      <p:sp>
        <p:nvSpPr>
          <p:cNvPr id="5" name="Footer Placeholder 4">
            <a:extLst>
              <a:ext uri="{FF2B5EF4-FFF2-40B4-BE49-F238E27FC236}">
                <a16:creationId xmlns:a16="http://schemas.microsoft.com/office/drawing/2014/main" id="{06647FC7-8124-4F70-A849-B6BCC5189CC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47CEBE4-50DC-47DB-B699-CCC024336C9F}"/>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20536557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B418279-D3B8-4C6A-AB74-9DE377771270}"/>
              </a:ext>
            </a:extLst>
          </p:cNvPr>
          <p:cNvSpPr>
            <a:spLocks noGrp="1"/>
          </p:cNvSpPr>
          <p:nvPr>
            <p:ph type="title" orient="vert"/>
          </p:nvPr>
        </p:nvSpPr>
        <p:spPr>
          <a:xfrm>
            <a:off x="9242322" y="997974"/>
            <a:ext cx="2349043" cy="4984956"/>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E28F733C-9309-4197-BACA-207CDC8935C9}"/>
              </a:ext>
            </a:extLst>
          </p:cNvPr>
          <p:cNvSpPr>
            <a:spLocks noGrp="1"/>
          </p:cNvSpPr>
          <p:nvPr>
            <p:ph type="body" orient="vert" idx="1"/>
          </p:nvPr>
        </p:nvSpPr>
        <p:spPr>
          <a:xfrm>
            <a:off x="768927" y="997973"/>
            <a:ext cx="8473395" cy="498495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56ACD4D0-5BE6-412D-B08B-5DFFD593513E}"/>
              </a:ext>
            </a:extLst>
          </p:cNvPr>
          <p:cNvSpPr>
            <a:spLocks noGrp="1"/>
          </p:cNvSpPr>
          <p:nvPr>
            <p:ph type="dt" sz="half" idx="10"/>
          </p:nvPr>
        </p:nvSpPr>
        <p:spPr/>
        <p:txBody>
          <a:bodyPr/>
          <a:lstStyle/>
          <a:p>
            <a:fld id="{42D3AED5-E26D-4E29-B1B3-7847B6779594}" type="datetime1">
              <a:rPr lang="en-US" smtClean="0"/>
              <a:t>2/27/2025</a:t>
            </a:fld>
            <a:endParaRPr lang="en-US"/>
          </a:p>
        </p:txBody>
      </p:sp>
      <p:sp>
        <p:nvSpPr>
          <p:cNvPr id="5" name="Footer Placeholder 4">
            <a:extLst>
              <a:ext uri="{FF2B5EF4-FFF2-40B4-BE49-F238E27FC236}">
                <a16:creationId xmlns:a16="http://schemas.microsoft.com/office/drawing/2014/main" id="{55021651-B786-4A39-A10F-F5231D0A2C5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4504D2D-9379-40DE-9F45-3004BE54F16B}"/>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3705791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87CA6-BFD9-4CB1-8892-F6B062E82445}"/>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0CDA8C3-9C0C-4E52-9A62-E4DB159E6B0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CC3EC35-E02F-41FF-9232-F90692A902FC}"/>
              </a:ext>
            </a:extLst>
          </p:cNvPr>
          <p:cNvSpPr>
            <a:spLocks noGrp="1"/>
          </p:cNvSpPr>
          <p:nvPr>
            <p:ph type="dt" sz="half" idx="10"/>
          </p:nvPr>
        </p:nvSpPr>
        <p:spPr/>
        <p:txBody>
          <a:bodyPr/>
          <a:lstStyle/>
          <a:p>
            <a:fld id="{157B6794-849E-4626-908B-D15793550EFB}" type="datetime1">
              <a:rPr lang="en-US" smtClean="0"/>
              <a:t>2/27/2025</a:t>
            </a:fld>
            <a:endParaRPr lang="en-US"/>
          </a:p>
        </p:txBody>
      </p:sp>
      <p:sp>
        <p:nvSpPr>
          <p:cNvPr id="5" name="Footer Placeholder 4">
            <a:extLst>
              <a:ext uri="{FF2B5EF4-FFF2-40B4-BE49-F238E27FC236}">
                <a16:creationId xmlns:a16="http://schemas.microsoft.com/office/drawing/2014/main" id="{39D13D38-5DF1-443B-8A12-71E834FDC6A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25E644A-4A37-4757-9809-5B035E2874E6}"/>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39160508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6578B-CD85-4BF1-A729-E8E8079B595F}"/>
              </a:ext>
            </a:extLst>
          </p:cNvPr>
          <p:cNvSpPr>
            <a:spLocks noGrp="1"/>
          </p:cNvSpPr>
          <p:nvPr>
            <p:ph type="title"/>
          </p:nvPr>
        </p:nvSpPr>
        <p:spPr>
          <a:xfrm>
            <a:off x="715383" y="1709738"/>
            <a:ext cx="10632067" cy="2852737"/>
          </a:xfrm>
        </p:spPr>
        <p:txBody>
          <a:bodyPr anchor="b"/>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58448C1-C13F-4826-8347-EEB00A6643D6}"/>
              </a:ext>
            </a:extLst>
          </p:cNvPr>
          <p:cNvSpPr>
            <a:spLocks noGrp="1"/>
          </p:cNvSpPr>
          <p:nvPr>
            <p:ph type="body" idx="1"/>
          </p:nvPr>
        </p:nvSpPr>
        <p:spPr>
          <a:xfrm>
            <a:off x="715383" y="4589463"/>
            <a:ext cx="1063206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06546A-957F-4C4D-9744-1177AD258E10}"/>
              </a:ext>
            </a:extLst>
          </p:cNvPr>
          <p:cNvSpPr>
            <a:spLocks noGrp="1"/>
          </p:cNvSpPr>
          <p:nvPr>
            <p:ph type="dt" sz="half" idx="10"/>
          </p:nvPr>
        </p:nvSpPr>
        <p:spPr/>
        <p:txBody>
          <a:bodyPr/>
          <a:lstStyle/>
          <a:p>
            <a:fld id="{63DB64E7-5594-42A3-ADBF-E95A7ACEAD64}" type="datetime1">
              <a:rPr lang="en-US" smtClean="0"/>
              <a:t>2/27/2025</a:t>
            </a:fld>
            <a:endParaRPr lang="en-US"/>
          </a:p>
        </p:txBody>
      </p:sp>
      <p:sp>
        <p:nvSpPr>
          <p:cNvPr id="5" name="Footer Placeholder 4">
            <a:extLst>
              <a:ext uri="{FF2B5EF4-FFF2-40B4-BE49-F238E27FC236}">
                <a16:creationId xmlns:a16="http://schemas.microsoft.com/office/drawing/2014/main" id="{B1DB149C-CC63-4E3A-A83D-EF637EB5197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DB94775-7982-41EC-B584-D51224D38F77}"/>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4129366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E4BD8-507D-48E4-A624-F16A741C3609}"/>
              </a:ext>
            </a:extLst>
          </p:cNvPr>
          <p:cNvSpPr>
            <a:spLocks noGrp="1"/>
          </p:cNvSpPr>
          <p:nvPr>
            <p:ph type="title"/>
          </p:nvPr>
        </p:nvSpPr>
        <p:spPr>
          <a:xfrm>
            <a:off x="700635" y="914400"/>
            <a:ext cx="10691265" cy="1307592"/>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10A07E4-3A39-457C-A059-7DFB6039D947}"/>
              </a:ext>
            </a:extLst>
          </p:cNvPr>
          <p:cNvSpPr>
            <a:spLocks noGrp="1"/>
          </p:cNvSpPr>
          <p:nvPr>
            <p:ph sz="half" idx="1"/>
          </p:nvPr>
        </p:nvSpPr>
        <p:spPr>
          <a:xfrm>
            <a:off x="704088" y="2221992"/>
            <a:ext cx="5212080" cy="37398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7B141E17-47CE-4A78-B0FA-0E9786DA67C5}"/>
              </a:ext>
            </a:extLst>
          </p:cNvPr>
          <p:cNvSpPr>
            <a:spLocks noGrp="1"/>
          </p:cNvSpPr>
          <p:nvPr>
            <p:ph sz="half" idx="2"/>
          </p:nvPr>
        </p:nvSpPr>
        <p:spPr>
          <a:xfrm>
            <a:off x="6181344" y="2221992"/>
            <a:ext cx="5212080" cy="37398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9F02C13-D3ED-4044-9716-F29D79A184C9}"/>
              </a:ext>
            </a:extLst>
          </p:cNvPr>
          <p:cNvSpPr>
            <a:spLocks noGrp="1"/>
          </p:cNvSpPr>
          <p:nvPr>
            <p:ph type="dt" sz="half" idx="10"/>
          </p:nvPr>
        </p:nvSpPr>
        <p:spPr/>
        <p:txBody>
          <a:bodyPr/>
          <a:lstStyle/>
          <a:p>
            <a:fld id="{18462B0B-D248-4FFB-8695-AD7FA4B1284A}" type="datetime1">
              <a:rPr lang="en-US" smtClean="0"/>
              <a:t>2/27/2025</a:t>
            </a:fld>
            <a:endParaRPr lang="en-US"/>
          </a:p>
        </p:txBody>
      </p:sp>
      <p:sp>
        <p:nvSpPr>
          <p:cNvPr id="6" name="Footer Placeholder 5">
            <a:extLst>
              <a:ext uri="{FF2B5EF4-FFF2-40B4-BE49-F238E27FC236}">
                <a16:creationId xmlns:a16="http://schemas.microsoft.com/office/drawing/2014/main" id="{8AF334AD-FB29-4355-B5CF-85E61B4F340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A5AA154-790C-4774-9C21-8C543E733F26}"/>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27541213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7DD35-7673-4F88-86B0-634883B5E345}"/>
              </a:ext>
            </a:extLst>
          </p:cNvPr>
          <p:cNvSpPr>
            <a:spLocks noGrp="1"/>
          </p:cNvSpPr>
          <p:nvPr>
            <p:ph type="title"/>
          </p:nvPr>
        </p:nvSpPr>
        <p:spPr>
          <a:xfrm>
            <a:off x="704087" y="929147"/>
            <a:ext cx="10689336" cy="798451"/>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EC820D7-3E0B-47C6-A583-C4C839C5AF03}"/>
              </a:ext>
            </a:extLst>
          </p:cNvPr>
          <p:cNvSpPr>
            <a:spLocks noGrp="1"/>
          </p:cNvSpPr>
          <p:nvPr>
            <p:ph type="body" idx="1"/>
          </p:nvPr>
        </p:nvSpPr>
        <p:spPr>
          <a:xfrm>
            <a:off x="704088" y="1756538"/>
            <a:ext cx="5212080"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A839A7B-97D5-400F-B802-A0FF28FE9F15}"/>
              </a:ext>
            </a:extLst>
          </p:cNvPr>
          <p:cNvSpPr>
            <a:spLocks noGrp="1"/>
          </p:cNvSpPr>
          <p:nvPr>
            <p:ph sz="half" idx="2"/>
          </p:nvPr>
        </p:nvSpPr>
        <p:spPr>
          <a:xfrm>
            <a:off x="704088" y="2442702"/>
            <a:ext cx="5212080" cy="35191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C2E0ECA2-DBF1-4681-9DFA-93AFD1B371DB}"/>
              </a:ext>
            </a:extLst>
          </p:cNvPr>
          <p:cNvSpPr>
            <a:spLocks noGrp="1"/>
          </p:cNvSpPr>
          <p:nvPr>
            <p:ph type="body" sz="quarter" idx="3"/>
          </p:nvPr>
        </p:nvSpPr>
        <p:spPr>
          <a:xfrm>
            <a:off x="6181344" y="1756538"/>
            <a:ext cx="5212080"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90EBBBB-517F-4ED7-9E51-CF0F7590B4D4}"/>
              </a:ext>
            </a:extLst>
          </p:cNvPr>
          <p:cNvSpPr>
            <a:spLocks noGrp="1"/>
          </p:cNvSpPr>
          <p:nvPr>
            <p:ph sz="quarter" idx="4"/>
          </p:nvPr>
        </p:nvSpPr>
        <p:spPr>
          <a:xfrm>
            <a:off x="6181344" y="2442702"/>
            <a:ext cx="5212080" cy="35191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511B5C7-1E37-478F-B4B0-C7202FFE41B9}"/>
              </a:ext>
            </a:extLst>
          </p:cNvPr>
          <p:cNvSpPr>
            <a:spLocks noGrp="1"/>
          </p:cNvSpPr>
          <p:nvPr>
            <p:ph type="dt" sz="half" idx="10"/>
          </p:nvPr>
        </p:nvSpPr>
        <p:spPr/>
        <p:txBody>
          <a:bodyPr/>
          <a:lstStyle/>
          <a:p>
            <a:fld id="{D0378EFB-9159-4510-B73F-4F0409ADE937}" type="datetime1">
              <a:rPr lang="en-US" smtClean="0"/>
              <a:t>2/27/2025</a:t>
            </a:fld>
            <a:endParaRPr lang="en-US"/>
          </a:p>
        </p:txBody>
      </p:sp>
      <p:sp>
        <p:nvSpPr>
          <p:cNvPr id="8" name="Footer Placeholder 7">
            <a:extLst>
              <a:ext uri="{FF2B5EF4-FFF2-40B4-BE49-F238E27FC236}">
                <a16:creationId xmlns:a16="http://schemas.microsoft.com/office/drawing/2014/main" id="{9153F7EF-507C-4CB3-86C5-8B34FFFC1D8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58E3DEA6-E4EB-4C2A-8B4F-55EC965B6219}"/>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40816529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32964-A933-4B98-A141-A4B316DAFA9F}"/>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5D684C9D-23DA-42B0-9DD3-7592F72E8DC9}"/>
              </a:ext>
            </a:extLst>
          </p:cNvPr>
          <p:cNvSpPr>
            <a:spLocks noGrp="1"/>
          </p:cNvSpPr>
          <p:nvPr>
            <p:ph type="dt" sz="half" idx="10"/>
          </p:nvPr>
        </p:nvSpPr>
        <p:spPr/>
        <p:txBody>
          <a:bodyPr/>
          <a:lstStyle/>
          <a:p>
            <a:fld id="{89BC9412-2452-4BED-A324-9D8C115361AD}" type="datetime1">
              <a:rPr lang="en-US" smtClean="0"/>
              <a:t>2/27/2025</a:t>
            </a:fld>
            <a:endParaRPr lang="en-US"/>
          </a:p>
        </p:txBody>
      </p:sp>
      <p:sp>
        <p:nvSpPr>
          <p:cNvPr id="4" name="Footer Placeholder 3">
            <a:extLst>
              <a:ext uri="{FF2B5EF4-FFF2-40B4-BE49-F238E27FC236}">
                <a16:creationId xmlns:a16="http://schemas.microsoft.com/office/drawing/2014/main" id="{68BF8F05-876F-49D8-AE30-5BB2A91ECD59}"/>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153D20DA-9260-4577-BB51-789570A243AF}"/>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32095184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2C1F24-E0A1-45A7-8EF5-92CD9799341C}"/>
              </a:ext>
            </a:extLst>
          </p:cNvPr>
          <p:cNvSpPr>
            <a:spLocks noGrp="1"/>
          </p:cNvSpPr>
          <p:nvPr>
            <p:ph type="dt" sz="half" idx="10"/>
          </p:nvPr>
        </p:nvSpPr>
        <p:spPr/>
        <p:txBody>
          <a:bodyPr/>
          <a:lstStyle/>
          <a:p>
            <a:fld id="{F5318F62-D251-40E8-A23C-F4CFE9FEAB41}" type="datetime1">
              <a:rPr lang="en-US" smtClean="0"/>
              <a:t>2/27/2025</a:t>
            </a:fld>
            <a:endParaRPr lang="en-US"/>
          </a:p>
        </p:txBody>
      </p:sp>
      <p:sp>
        <p:nvSpPr>
          <p:cNvPr id="3" name="Footer Placeholder 2">
            <a:extLst>
              <a:ext uri="{FF2B5EF4-FFF2-40B4-BE49-F238E27FC236}">
                <a16:creationId xmlns:a16="http://schemas.microsoft.com/office/drawing/2014/main" id="{3E021C19-210E-46B0-9036-5D8AECC9260C}"/>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1A880FEF-487E-44DF-8615-DF2210419602}"/>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41707038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568EE-74C8-43A6-90BC-2DDD965CF64A}"/>
              </a:ext>
            </a:extLst>
          </p:cNvPr>
          <p:cNvSpPr>
            <a:spLocks noGrp="1"/>
          </p:cNvSpPr>
          <p:nvPr>
            <p:ph type="title"/>
          </p:nvPr>
        </p:nvSpPr>
        <p:spPr>
          <a:xfrm>
            <a:off x="704088" y="1069848"/>
            <a:ext cx="4093599" cy="1316736"/>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71C35AC-CAE3-48CF-A3E4-A075C9FDD71B}"/>
              </a:ext>
            </a:extLst>
          </p:cNvPr>
          <p:cNvSpPr>
            <a:spLocks noGrp="1"/>
          </p:cNvSpPr>
          <p:nvPr>
            <p:ph idx="1"/>
          </p:nvPr>
        </p:nvSpPr>
        <p:spPr>
          <a:xfrm>
            <a:off x="5183188" y="1069848"/>
            <a:ext cx="6172200" cy="47912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2D9D03EA-5FAD-4609-A2B8-624E426847E3}"/>
              </a:ext>
            </a:extLst>
          </p:cNvPr>
          <p:cNvSpPr>
            <a:spLocks noGrp="1"/>
          </p:cNvSpPr>
          <p:nvPr>
            <p:ph type="body" sz="half" idx="2"/>
          </p:nvPr>
        </p:nvSpPr>
        <p:spPr>
          <a:xfrm>
            <a:off x="704088" y="2551176"/>
            <a:ext cx="4093599" cy="331927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B58D2EA-2191-4216-B64D-067BDFE12375}"/>
              </a:ext>
            </a:extLst>
          </p:cNvPr>
          <p:cNvSpPr>
            <a:spLocks noGrp="1"/>
          </p:cNvSpPr>
          <p:nvPr>
            <p:ph type="dt" sz="half" idx="10"/>
          </p:nvPr>
        </p:nvSpPr>
        <p:spPr/>
        <p:txBody>
          <a:bodyPr/>
          <a:lstStyle/>
          <a:p>
            <a:fld id="{44F76144-149E-4874-93A5-554A0357CF82}" type="datetime1">
              <a:rPr lang="en-US" smtClean="0"/>
              <a:t>2/27/2025</a:t>
            </a:fld>
            <a:endParaRPr lang="en-US"/>
          </a:p>
        </p:txBody>
      </p:sp>
      <p:sp>
        <p:nvSpPr>
          <p:cNvPr id="6" name="Footer Placeholder 5">
            <a:extLst>
              <a:ext uri="{FF2B5EF4-FFF2-40B4-BE49-F238E27FC236}">
                <a16:creationId xmlns:a16="http://schemas.microsoft.com/office/drawing/2014/main" id="{78042128-DAB4-481C-BEE6-3523E8E88BA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E50E382-C500-4A4C-A7C6-43860383AB91}"/>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42585015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FE98B-EACF-4251-A8AF-0D9EDD17C664}"/>
              </a:ext>
            </a:extLst>
          </p:cNvPr>
          <p:cNvSpPr>
            <a:spLocks noGrp="1"/>
          </p:cNvSpPr>
          <p:nvPr>
            <p:ph type="title"/>
          </p:nvPr>
        </p:nvSpPr>
        <p:spPr>
          <a:xfrm>
            <a:off x="704088" y="1066800"/>
            <a:ext cx="4103431" cy="1317523"/>
          </a:xfrm>
        </p:spPr>
        <p:txBody>
          <a:bodyPr anchor="b"/>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3905F473-761A-4002-AF70-9FF878D0139E}"/>
              </a:ext>
            </a:extLst>
          </p:cNvPr>
          <p:cNvSpPr>
            <a:spLocks noGrp="1"/>
          </p:cNvSpPr>
          <p:nvPr>
            <p:ph type="pic" idx="1"/>
          </p:nvPr>
        </p:nvSpPr>
        <p:spPr>
          <a:xfrm>
            <a:off x="5183188" y="1066800"/>
            <a:ext cx="6172200" cy="4794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FA0C2E6A-F834-4540-BB00-E13CB45DC362}"/>
              </a:ext>
            </a:extLst>
          </p:cNvPr>
          <p:cNvSpPr>
            <a:spLocks noGrp="1"/>
          </p:cNvSpPr>
          <p:nvPr>
            <p:ph type="body" sz="half" idx="2"/>
          </p:nvPr>
        </p:nvSpPr>
        <p:spPr>
          <a:xfrm>
            <a:off x="704088" y="2552700"/>
            <a:ext cx="4103431" cy="33162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0C38EAB-AD63-415C-B263-BA1D8FBE3CB0}"/>
              </a:ext>
            </a:extLst>
          </p:cNvPr>
          <p:cNvSpPr>
            <a:spLocks noGrp="1"/>
          </p:cNvSpPr>
          <p:nvPr>
            <p:ph type="dt" sz="half" idx="10"/>
          </p:nvPr>
        </p:nvSpPr>
        <p:spPr/>
        <p:txBody>
          <a:bodyPr/>
          <a:lstStyle/>
          <a:p>
            <a:fld id="{50BA65D8-0540-4835-AE5C-25D29DBA01BE}" type="datetime1">
              <a:rPr lang="en-US" smtClean="0"/>
              <a:t>2/27/2025</a:t>
            </a:fld>
            <a:endParaRPr lang="en-US"/>
          </a:p>
        </p:txBody>
      </p:sp>
      <p:sp>
        <p:nvSpPr>
          <p:cNvPr id="6" name="Footer Placeholder 5">
            <a:extLst>
              <a:ext uri="{FF2B5EF4-FFF2-40B4-BE49-F238E27FC236}">
                <a16:creationId xmlns:a16="http://schemas.microsoft.com/office/drawing/2014/main" id="{422E5541-B6DE-45E8-BCFE-0DFC4F57407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DBB78D45-289B-46AF-8CB9-E6150BEA17ED}"/>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781869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A362AC-B59F-4AC7-B279-57DDD5336BCA}"/>
              </a:ext>
            </a:extLst>
          </p:cNvPr>
          <p:cNvSpPr>
            <a:spLocks noGrp="1"/>
          </p:cNvSpPr>
          <p:nvPr>
            <p:ph type="title"/>
          </p:nvPr>
        </p:nvSpPr>
        <p:spPr>
          <a:xfrm>
            <a:off x="700635" y="914400"/>
            <a:ext cx="10691265" cy="130759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E6042DB-75BD-4EC1-B6D9-8A72EF940CAA}"/>
              </a:ext>
            </a:extLst>
          </p:cNvPr>
          <p:cNvSpPr>
            <a:spLocks noGrp="1"/>
          </p:cNvSpPr>
          <p:nvPr>
            <p:ph type="body" idx="1"/>
          </p:nvPr>
        </p:nvSpPr>
        <p:spPr>
          <a:xfrm>
            <a:off x="700635" y="2221992"/>
            <a:ext cx="10691265" cy="373989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1DD1378-7C96-4079-B44C-3D86B4657596}"/>
              </a:ext>
            </a:extLst>
          </p:cNvPr>
          <p:cNvSpPr>
            <a:spLocks noGrp="1"/>
          </p:cNvSpPr>
          <p:nvPr>
            <p:ph type="dt" sz="half" idx="2"/>
          </p:nvPr>
        </p:nvSpPr>
        <p:spPr>
          <a:xfrm>
            <a:off x="8369448" y="6356350"/>
            <a:ext cx="2549564" cy="365125"/>
          </a:xfrm>
          <a:prstGeom prst="rect">
            <a:avLst/>
          </a:prstGeom>
        </p:spPr>
        <p:txBody>
          <a:bodyPr vert="horz" lIns="91440" tIns="45720" rIns="91440" bIns="45720" rtlCol="0" anchor="ctr"/>
          <a:lstStyle>
            <a:lvl1pPr algn="r">
              <a:defRPr sz="1050">
                <a:solidFill>
                  <a:schemeClr val="tx1"/>
                </a:solidFill>
                <a:latin typeface="+mj-lt"/>
              </a:defRPr>
            </a:lvl1pPr>
          </a:lstStyle>
          <a:p>
            <a:fld id="{E31BA835-12AC-4E8F-955A-EA3F4DE2791F}" type="datetime1">
              <a:rPr lang="en-US" smtClean="0"/>
              <a:t>2/27/2025</a:t>
            </a:fld>
            <a:endParaRPr lang="en-US"/>
          </a:p>
        </p:txBody>
      </p:sp>
      <p:sp>
        <p:nvSpPr>
          <p:cNvPr id="5" name="Footer Placeholder 4">
            <a:extLst>
              <a:ext uri="{FF2B5EF4-FFF2-40B4-BE49-F238E27FC236}">
                <a16:creationId xmlns:a16="http://schemas.microsoft.com/office/drawing/2014/main" id="{D19B6B78-577F-43F5-BAEE-BF72484C9850}"/>
              </a:ext>
            </a:extLst>
          </p:cNvPr>
          <p:cNvSpPr>
            <a:spLocks noGrp="1"/>
          </p:cNvSpPr>
          <p:nvPr>
            <p:ph type="ftr" sz="quarter" idx="3"/>
          </p:nvPr>
        </p:nvSpPr>
        <p:spPr>
          <a:xfrm>
            <a:off x="704088" y="6356350"/>
            <a:ext cx="4539727" cy="365125"/>
          </a:xfrm>
          <a:prstGeom prst="rect">
            <a:avLst/>
          </a:prstGeom>
        </p:spPr>
        <p:txBody>
          <a:bodyPr vert="horz" lIns="91440" tIns="45720" rIns="91440" bIns="45720" rtlCol="0" anchor="ctr"/>
          <a:lstStyle>
            <a:lvl1pPr algn="l">
              <a:defRPr sz="1050">
                <a:solidFill>
                  <a:schemeClr val="tx1"/>
                </a:solidFill>
                <a:latin typeface="+mj-lt"/>
              </a:defRPr>
            </a:lvl1pPr>
          </a:lstStyle>
          <a:p>
            <a:endParaRPr lang="en-US" dirty="0"/>
          </a:p>
        </p:txBody>
      </p:sp>
      <p:sp>
        <p:nvSpPr>
          <p:cNvPr id="6" name="Slide Number Placeholder 5">
            <a:extLst>
              <a:ext uri="{FF2B5EF4-FFF2-40B4-BE49-F238E27FC236}">
                <a16:creationId xmlns:a16="http://schemas.microsoft.com/office/drawing/2014/main" id="{A8CC75B8-AF8F-4D8A-9B3D-D1951A64BADB}"/>
              </a:ext>
            </a:extLst>
          </p:cNvPr>
          <p:cNvSpPr>
            <a:spLocks noGrp="1"/>
          </p:cNvSpPr>
          <p:nvPr>
            <p:ph type="sldNum" sz="quarter" idx="4"/>
          </p:nvPr>
        </p:nvSpPr>
        <p:spPr>
          <a:xfrm>
            <a:off x="10919012" y="6356350"/>
            <a:ext cx="672354" cy="365125"/>
          </a:xfrm>
          <a:prstGeom prst="rect">
            <a:avLst/>
          </a:prstGeom>
        </p:spPr>
        <p:txBody>
          <a:bodyPr vert="horz" lIns="91440" tIns="45720" rIns="91440" bIns="45720" rtlCol="0" anchor="ctr"/>
          <a:lstStyle>
            <a:lvl1pPr algn="r">
              <a:defRPr sz="1800">
                <a:solidFill>
                  <a:schemeClr val="tx1"/>
                </a:solidFill>
              </a:defRPr>
            </a:lvl1pPr>
          </a:lstStyle>
          <a:p>
            <a:fld id="{87E7843D-FF13-4365-9478-9625B70A2705}" type="slidenum">
              <a:rPr lang="en-US" smtClean="0"/>
              <a:t>‹Nº›</a:t>
            </a:fld>
            <a:endParaRPr lang="en-US"/>
          </a:p>
        </p:txBody>
      </p:sp>
      <p:cxnSp>
        <p:nvCxnSpPr>
          <p:cNvPr id="7" name="Straight Connector 6">
            <a:extLst>
              <a:ext uri="{FF2B5EF4-FFF2-40B4-BE49-F238E27FC236}">
                <a16:creationId xmlns:a16="http://schemas.microsoft.com/office/drawing/2014/main" id="{F64F9B95-9045-48D2-B9F3-2927E98F54AA}"/>
              </a:ext>
            </a:extLst>
          </p:cNvPr>
          <p:cNvCxnSpPr>
            <a:cxnSpLocks/>
          </p:cNvCxnSpPr>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85AA86F-6A4D-4BCB-A045-D992CDC2959B}"/>
              </a:ext>
            </a:extLst>
          </p:cNvPr>
          <p:cNvCxnSpPr>
            <a:cxnSpLocks/>
          </p:cNvCxnSpPr>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5302232"/>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66" r:id="rId6"/>
    <p:sldLayoutId id="2147483662" r:id="rId7"/>
    <p:sldLayoutId id="2147483663" r:id="rId8"/>
    <p:sldLayoutId id="2147483664" r:id="rId9"/>
    <p:sldLayoutId id="2147483665" r:id="rId10"/>
    <p:sldLayoutId id="2147483667" r:id="rId11"/>
  </p:sldLayoutIdLst>
  <p:hf sldNum="0" hdr="0" ftr="0" dt="0"/>
  <p:txStyles>
    <p:title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video" Target="https://www.youtube.com/embed/t5D7eQEQ48Y?feature=oembed"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ideo" Target="https://www.youtube.com/embed/fFVU7-kfPe8?feature=oembed"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ideo" Target="https://www.youtube.com/embed/cy50YR7kr8c?feature=oembed"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EA00DA-F1DC-79AB-D8B4-1D1588379145}"/>
              </a:ext>
            </a:extLst>
          </p:cNvPr>
          <p:cNvSpPr>
            <a:spLocks noGrp="1"/>
          </p:cNvSpPr>
          <p:nvPr>
            <p:ph type="title"/>
          </p:nvPr>
        </p:nvSpPr>
        <p:spPr>
          <a:xfrm>
            <a:off x="700635" y="914400"/>
            <a:ext cx="10691265" cy="943583"/>
          </a:xfrm>
        </p:spPr>
        <p:txBody>
          <a:bodyPr/>
          <a:lstStyle/>
          <a:p>
            <a:pPr algn="ctr"/>
            <a:r>
              <a:rPr lang="es-ES" b="1" dirty="0"/>
              <a:t>semiconductores</a:t>
            </a:r>
            <a:endParaRPr lang="es-CO" b="1" dirty="0"/>
          </a:p>
        </p:txBody>
      </p:sp>
      <p:sp>
        <p:nvSpPr>
          <p:cNvPr id="3" name="Marcador de contenido 2">
            <a:extLst>
              <a:ext uri="{FF2B5EF4-FFF2-40B4-BE49-F238E27FC236}">
                <a16:creationId xmlns:a16="http://schemas.microsoft.com/office/drawing/2014/main" id="{E1D8E416-960C-A2A9-DB0B-71DB6519CB62}"/>
              </a:ext>
            </a:extLst>
          </p:cNvPr>
          <p:cNvSpPr>
            <a:spLocks noGrp="1"/>
          </p:cNvSpPr>
          <p:nvPr>
            <p:ph idx="1"/>
          </p:nvPr>
        </p:nvSpPr>
        <p:spPr/>
        <p:txBody>
          <a:bodyPr>
            <a:normAutofit fontScale="92500"/>
          </a:bodyPr>
          <a:lstStyle/>
          <a:p>
            <a:pPr marL="0" indent="0">
              <a:buNone/>
            </a:pPr>
            <a:r>
              <a:rPr lang="es-ES" sz="23900" b="1" dirty="0"/>
              <a:t>DIODO</a:t>
            </a:r>
            <a:endParaRPr lang="es-CO" b="1" dirty="0"/>
          </a:p>
        </p:txBody>
      </p:sp>
    </p:spTree>
    <p:extLst>
      <p:ext uri="{BB962C8B-B14F-4D97-AF65-F5344CB8AC3E}">
        <p14:creationId xmlns:p14="http://schemas.microsoft.com/office/powerpoint/2010/main" val="39591703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AAFD30-CC3D-851E-B7EA-2E62F2B1356C}"/>
              </a:ext>
            </a:extLst>
          </p:cNvPr>
          <p:cNvSpPr>
            <a:spLocks noGrp="1"/>
          </p:cNvSpPr>
          <p:nvPr>
            <p:ph type="title"/>
          </p:nvPr>
        </p:nvSpPr>
        <p:spPr/>
        <p:txBody>
          <a:bodyPr>
            <a:normAutofit fontScale="90000"/>
          </a:bodyPr>
          <a:lstStyle/>
          <a:p>
            <a:r>
              <a:rPr lang="es-ES" dirty="0"/>
              <a:t>Diodo rectificador</a:t>
            </a:r>
            <a:br>
              <a:rPr lang="es-ES" dirty="0"/>
            </a:br>
            <a:r>
              <a:rPr lang="es-ES" dirty="0"/>
              <a:t>1n4001, 1n4004, 1n4007</a:t>
            </a:r>
            <a:endParaRPr lang="es-CO" dirty="0"/>
          </a:p>
        </p:txBody>
      </p:sp>
      <p:sp>
        <p:nvSpPr>
          <p:cNvPr id="3" name="Marcador de contenido 2">
            <a:extLst>
              <a:ext uri="{FF2B5EF4-FFF2-40B4-BE49-F238E27FC236}">
                <a16:creationId xmlns:a16="http://schemas.microsoft.com/office/drawing/2014/main" id="{610F9AF5-F02D-887F-7451-2F719AB661B4}"/>
              </a:ext>
            </a:extLst>
          </p:cNvPr>
          <p:cNvSpPr>
            <a:spLocks noGrp="1"/>
          </p:cNvSpPr>
          <p:nvPr>
            <p:ph idx="1"/>
          </p:nvPr>
        </p:nvSpPr>
        <p:spPr/>
        <p:txBody>
          <a:bodyPr/>
          <a:lstStyle/>
          <a:p>
            <a:r>
              <a:rPr lang="es-ES" dirty="0"/>
              <a:t>Soportan alto voltaje en inverso</a:t>
            </a:r>
          </a:p>
          <a:p>
            <a:r>
              <a:rPr lang="es-ES" dirty="0"/>
              <a:t>Hechos de silicio (en directo voltaje 0,7v)</a:t>
            </a:r>
          </a:p>
          <a:p>
            <a:endParaRPr lang="es-CO" dirty="0"/>
          </a:p>
        </p:txBody>
      </p:sp>
      <p:pic>
        <p:nvPicPr>
          <p:cNvPr id="1026" name="Picture 2" descr="Diodo rectificador con símbolo. Componente electrónico ...">
            <a:extLst>
              <a:ext uri="{FF2B5EF4-FFF2-40B4-BE49-F238E27FC236}">
                <a16:creationId xmlns:a16="http://schemas.microsoft.com/office/drawing/2014/main" id="{A254187F-D827-C187-EC93-0255E5CDCF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6164" y="1470152"/>
            <a:ext cx="3375042" cy="195884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iodos">
            <a:extLst>
              <a:ext uri="{FF2B5EF4-FFF2-40B4-BE49-F238E27FC236}">
                <a16:creationId xmlns:a16="http://schemas.microsoft.com/office/drawing/2014/main" id="{BAEE77BE-B8D9-52F9-8311-6DD3CD77897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5055" y="3288792"/>
            <a:ext cx="4642785" cy="29900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96402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7FB3289-C1EC-0D5E-7A34-BF82284F8D5C}"/>
              </a:ext>
            </a:extLst>
          </p:cNvPr>
          <p:cNvSpPr>
            <a:spLocks noGrp="1"/>
          </p:cNvSpPr>
          <p:nvPr>
            <p:ph type="title"/>
          </p:nvPr>
        </p:nvSpPr>
        <p:spPr/>
        <p:txBody>
          <a:bodyPr>
            <a:normAutofit fontScale="90000"/>
          </a:bodyPr>
          <a:lstStyle/>
          <a:p>
            <a:r>
              <a:rPr lang="es-ES" dirty="0"/>
              <a:t>Diodo led</a:t>
            </a:r>
            <a:br>
              <a:rPr lang="es-ES" dirty="0"/>
            </a:br>
            <a:r>
              <a:rPr lang="es-ES" dirty="0"/>
              <a:t>diferentes colores</a:t>
            </a:r>
            <a:endParaRPr lang="es-CO" dirty="0"/>
          </a:p>
        </p:txBody>
      </p:sp>
      <p:sp>
        <p:nvSpPr>
          <p:cNvPr id="3" name="Marcador de contenido 2">
            <a:extLst>
              <a:ext uri="{FF2B5EF4-FFF2-40B4-BE49-F238E27FC236}">
                <a16:creationId xmlns:a16="http://schemas.microsoft.com/office/drawing/2014/main" id="{572D634E-EB82-424F-C3BE-407F46EC749D}"/>
              </a:ext>
            </a:extLst>
          </p:cNvPr>
          <p:cNvSpPr>
            <a:spLocks noGrp="1"/>
          </p:cNvSpPr>
          <p:nvPr>
            <p:ph idx="1"/>
          </p:nvPr>
        </p:nvSpPr>
        <p:spPr>
          <a:xfrm>
            <a:off x="700635" y="2221992"/>
            <a:ext cx="4491125" cy="3739896"/>
          </a:xfrm>
        </p:spPr>
        <p:txBody>
          <a:bodyPr/>
          <a:lstStyle/>
          <a:p>
            <a:r>
              <a:rPr lang="es-ES" dirty="0"/>
              <a:t>Rojo, verde, azul, amarillo, blanco, naranja</a:t>
            </a:r>
          </a:p>
          <a:p>
            <a:r>
              <a:rPr lang="es-ES" dirty="0"/>
              <a:t>En inverso el voltaje de ruptura es muy bajo</a:t>
            </a:r>
          </a:p>
          <a:p>
            <a:r>
              <a:rPr lang="es-ES" dirty="0"/>
              <a:t>La intensidad de luz depende de la corriente que pasa por el led</a:t>
            </a:r>
          </a:p>
          <a:p>
            <a:endParaRPr lang="es-CO" dirty="0"/>
          </a:p>
        </p:txBody>
      </p:sp>
      <p:pic>
        <p:nvPicPr>
          <p:cNvPr id="3076" name="Picture 4" descr="Diodo Emisor de Luz o LED">
            <a:extLst>
              <a:ext uri="{FF2B5EF4-FFF2-40B4-BE49-F238E27FC236}">
                <a16:creationId xmlns:a16="http://schemas.microsoft.com/office/drawing/2014/main" id="{711E0AB8-B338-8360-EC58-BA9D1A26A12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62880" y="1026160"/>
            <a:ext cx="6748955" cy="502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06191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1A4CB1-0A1E-660C-93F6-DFE39E4AA431}"/>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C8DEA114-AA79-F5CB-B1B4-84DF0482254A}"/>
              </a:ext>
            </a:extLst>
          </p:cNvPr>
          <p:cNvSpPr>
            <a:spLocks noGrp="1"/>
          </p:cNvSpPr>
          <p:nvPr>
            <p:ph type="title"/>
          </p:nvPr>
        </p:nvSpPr>
        <p:spPr/>
        <p:txBody>
          <a:bodyPr>
            <a:normAutofit fontScale="90000"/>
          </a:bodyPr>
          <a:lstStyle/>
          <a:p>
            <a:r>
              <a:rPr lang="es-ES" dirty="0"/>
              <a:t>Diodo </a:t>
            </a:r>
            <a:r>
              <a:rPr lang="es-ES" dirty="0" err="1"/>
              <a:t>scr</a:t>
            </a:r>
            <a:br>
              <a:rPr lang="es-ES" dirty="0"/>
            </a:br>
            <a:endParaRPr lang="es-CO" dirty="0"/>
          </a:p>
        </p:txBody>
      </p:sp>
      <p:sp>
        <p:nvSpPr>
          <p:cNvPr id="3" name="Marcador de contenido 2">
            <a:extLst>
              <a:ext uri="{FF2B5EF4-FFF2-40B4-BE49-F238E27FC236}">
                <a16:creationId xmlns:a16="http://schemas.microsoft.com/office/drawing/2014/main" id="{BF8AB03B-5C9F-0780-AAF0-113D13FC32DF}"/>
              </a:ext>
            </a:extLst>
          </p:cNvPr>
          <p:cNvSpPr>
            <a:spLocks noGrp="1"/>
          </p:cNvSpPr>
          <p:nvPr>
            <p:ph idx="1"/>
          </p:nvPr>
        </p:nvSpPr>
        <p:spPr/>
        <p:txBody>
          <a:bodyPr/>
          <a:lstStyle/>
          <a:p>
            <a:r>
              <a:rPr lang="es-ES" dirty="0"/>
              <a:t>Soportan alto voltaje en inverso</a:t>
            </a:r>
          </a:p>
          <a:p>
            <a:r>
              <a:rPr lang="es-ES" dirty="0"/>
              <a:t>Hechos de silicio (en directo voltaje 0,7v)</a:t>
            </a:r>
          </a:p>
          <a:p>
            <a:r>
              <a:rPr lang="es-ES" dirty="0"/>
              <a:t>Tienen compuerta de disparo</a:t>
            </a:r>
          </a:p>
          <a:p>
            <a:pPr marL="0" indent="0">
              <a:buNone/>
            </a:pPr>
            <a:endParaRPr lang="es-ES" dirty="0"/>
          </a:p>
          <a:p>
            <a:endParaRPr lang="es-CO" dirty="0"/>
          </a:p>
        </p:txBody>
      </p:sp>
      <p:pic>
        <p:nvPicPr>
          <p:cNvPr id="1028" name="Picture 4" descr="Diodos">
            <a:extLst>
              <a:ext uri="{FF2B5EF4-FFF2-40B4-BE49-F238E27FC236}">
                <a16:creationId xmlns:a16="http://schemas.microsoft.com/office/drawing/2014/main" id="{545FF9EA-3C83-CB7D-A965-8C79A554E7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61212" y="1191636"/>
            <a:ext cx="4642785" cy="29900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17895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4103" name="Straight Connector 4102">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05" name="Straight Connector 4104">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4107" name="Rectangle 4106">
            <a:extLst>
              <a:ext uri="{FF2B5EF4-FFF2-40B4-BE49-F238E27FC236}">
                <a16:creationId xmlns:a16="http://schemas.microsoft.com/office/drawing/2014/main" id="{33E93247-6229-44AB-A550-739E971E6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AEEC5EE5-8334-6345-10A9-EDB41F2A4714}"/>
              </a:ext>
            </a:extLst>
          </p:cNvPr>
          <p:cNvSpPr>
            <a:spLocks noGrp="1"/>
          </p:cNvSpPr>
          <p:nvPr>
            <p:ph type="title"/>
          </p:nvPr>
        </p:nvSpPr>
        <p:spPr>
          <a:xfrm>
            <a:off x="703400" y="899025"/>
            <a:ext cx="4917754" cy="3792926"/>
          </a:xfrm>
        </p:spPr>
        <p:txBody>
          <a:bodyPr vert="horz" lIns="91440" tIns="45720" rIns="91440" bIns="45720" rtlCol="0" anchor="t">
            <a:normAutofit/>
          </a:bodyPr>
          <a:lstStyle/>
          <a:p>
            <a:pPr>
              <a:lnSpc>
                <a:spcPct val="90000"/>
              </a:lnSpc>
            </a:pPr>
            <a:r>
              <a:rPr lang="en-US" sz="5500"/>
              <a:t>Diodo zener</a:t>
            </a:r>
            <a:br>
              <a:rPr lang="en-US" sz="5500"/>
            </a:br>
            <a:r>
              <a:rPr lang="en-US" sz="5500"/>
              <a:t>(reguladores de voltaje</a:t>
            </a:r>
          </a:p>
        </p:txBody>
      </p:sp>
      <p:cxnSp>
        <p:nvCxnSpPr>
          <p:cNvPr id="4109" name="Straight Connector 4108">
            <a:extLst>
              <a:ext uri="{FF2B5EF4-FFF2-40B4-BE49-F238E27FC236}">
                <a16:creationId xmlns:a16="http://schemas.microsoft.com/office/drawing/2014/main" id="{EE2E603F-4A95-4FE8-BB06-211DFD75DB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4768136"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11" name="Straight Connector 4110">
            <a:extLst>
              <a:ext uri="{FF2B5EF4-FFF2-40B4-BE49-F238E27FC236}">
                <a16:creationId xmlns:a16="http://schemas.microsoft.com/office/drawing/2014/main" id="{4BF2B36B-4D1C-9E0A-B17B-23D805AECA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34100"/>
            <a:ext cx="476813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4098" name="Picture 2" descr="DIODO ZENER – UMAKER">
            <a:extLst>
              <a:ext uri="{FF2B5EF4-FFF2-40B4-BE49-F238E27FC236}">
                <a16:creationId xmlns:a16="http://schemas.microsoft.com/office/drawing/2014/main" id="{11E1D20C-9AC4-12ED-EEB4-39DEA61877D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l="7510" r="1256"/>
          <a:stretch/>
        </p:blipFill>
        <p:spPr bwMode="auto">
          <a:xfrm>
            <a:off x="6217920" y="723901"/>
            <a:ext cx="5244454" cy="541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52482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1FEC2D8-EFEC-2BD0-176C-1AD9B0CCC17F}"/>
              </a:ext>
            </a:extLst>
          </p:cNvPr>
          <p:cNvSpPr>
            <a:spLocks noGrp="1"/>
          </p:cNvSpPr>
          <p:nvPr>
            <p:ph type="title"/>
          </p:nvPr>
        </p:nvSpPr>
        <p:spPr/>
        <p:txBody>
          <a:bodyPr/>
          <a:lstStyle/>
          <a:p>
            <a:endParaRPr lang="es-CO"/>
          </a:p>
        </p:txBody>
      </p:sp>
      <p:sp>
        <p:nvSpPr>
          <p:cNvPr id="3" name="Marcador de contenido 2">
            <a:extLst>
              <a:ext uri="{FF2B5EF4-FFF2-40B4-BE49-F238E27FC236}">
                <a16:creationId xmlns:a16="http://schemas.microsoft.com/office/drawing/2014/main" id="{77DC554C-1124-2664-2AD2-41FA0D9BA7D5}"/>
              </a:ext>
            </a:extLst>
          </p:cNvPr>
          <p:cNvSpPr>
            <a:spLocks noGrp="1"/>
          </p:cNvSpPr>
          <p:nvPr>
            <p:ph idx="1"/>
          </p:nvPr>
        </p:nvSpPr>
        <p:spPr/>
        <p:txBody>
          <a:bodyPr/>
          <a:lstStyle/>
          <a:p>
            <a:endParaRPr lang="es-CO" dirty="0"/>
          </a:p>
        </p:txBody>
      </p:sp>
      <p:pic>
        <p:nvPicPr>
          <p:cNvPr id="2052" name="Picture 4" descr="▷ DIODO: CURVA CARACTERÍSTICA. -SENSORICX">
            <a:extLst>
              <a:ext uri="{FF2B5EF4-FFF2-40B4-BE49-F238E27FC236}">
                <a16:creationId xmlns:a16="http://schemas.microsoft.com/office/drawing/2014/main" id="{BC6FF96C-B3E7-7A03-E4BA-59385C9FCB8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95750" y="1428750"/>
            <a:ext cx="4000500" cy="4000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21378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lementos multimedia en línea 3" title="Semiconductores, campo de batalla de las potencias">
            <a:hlinkClick r:id="" action="ppaction://media"/>
            <a:extLst>
              <a:ext uri="{FF2B5EF4-FFF2-40B4-BE49-F238E27FC236}">
                <a16:creationId xmlns:a16="http://schemas.microsoft.com/office/drawing/2014/main" id="{C2A61C57-FFFF-A4A9-BA17-84174606F4CA}"/>
              </a:ext>
            </a:extLst>
          </p:cNvPr>
          <p:cNvPicPr>
            <a:picLocks noRot="1" noChangeAspect="1"/>
          </p:cNvPicPr>
          <p:nvPr>
            <a:videoFile r:link="rId1"/>
          </p:nvPr>
        </p:nvPicPr>
        <p:blipFill>
          <a:blip r:embed="rId3"/>
          <a:stretch>
            <a:fillRect/>
          </a:stretch>
        </p:blipFill>
        <p:spPr>
          <a:xfrm>
            <a:off x="22225" y="0"/>
            <a:ext cx="12147550" cy="6858000"/>
          </a:xfrm>
          <a:prstGeom prst="rect">
            <a:avLst/>
          </a:prstGeom>
        </p:spPr>
      </p:pic>
    </p:spTree>
    <p:extLst>
      <p:ext uri="{BB962C8B-B14F-4D97-AF65-F5344CB8AC3E}">
        <p14:creationId xmlns:p14="http://schemas.microsoft.com/office/powerpoint/2010/main" val="2288458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14407521-C10F-A091-8CE6-B7F81F597B48}"/>
              </a:ext>
            </a:extLst>
          </p:cNvPr>
          <p:cNvSpPr>
            <a:spLocks noGrp="1"/>
          </p:cNvSpPr>
          <p:nvPr>
            <p:ph idx="1"/>
          </p:nvPr>
        </p:nvSpPr>
        <p:spPr>
          <a:xfrm>
            <a:off x="700635" y="1059180"/>
            <a:ext cx="10691265" cy="4902708"/>
          </a:xfrm>
        </p:spPr>
        <p:txBody>
          <a:bodyPr/>
          <a:lstStyle/>
          <a:p>
            <a:pPr marL="457200" indent="-457200">
              <a:buFont typeface="+mj-lt"/>
              <a:buAutoNum type="arabicPeriod"/>
            </a:pPr>
            <a:r>
              <a:rPr lang="es-ES" b="1" dirty="0"/>
              <a:t>TIENEN POLARIDAD</a:t>
            </a:r>
          </a:p>
          <a:p>
            <a:pPr marL="457200" indent="-457200">
              <a:buFont typeface="+mj-lt"/>
              <a:buAutoNum type="arabicPeriod"/>
            </a:pPr>
            <a:r>
              <a:rPr lang="es-ES" b="1" dirty="0"/>
              <a:t>INICIAN COMO TUBOS AL VACIO Y LUEGO SE FABRICAN CON SEMICONDUCTORES</a:t>
            </a:r>
            <a:endParaRPr lang="es-CO" b="1" dirty="0"/>
          </a:p>
          <a:p>
            <a:pPr marL="457200" indent="-457200">
              <a:buFont typeface="+mj-lt"/>
              <a:buAutoNum type="arabicPeriod"/>
            </a:pPr>
            <a:endParaRPr lang="es-CO" b="1" dirty="0"/>
          </a:p>
          <a:p>
            <a:pPr marL="0" indent="0">
              <a:buNone/>
            </a:pPr>
            <a:r>
              <a:rPr lang="es-CO" b="1" dirty="0"/>
              <a:t>LA MATERIA TIENE PROPIEDADES </a:t>
            </a:r>
          </a:p>
          <a:p>
            <a:pPr marL="0" indent="0">
              <a:buNone/>
            </a:pPr>
            <a:r>
              <a:rPr lang="es-CO" b="1" dirty="0"/>
              <a:t>SE HACEN ENLACES ENTRE LOS DIFERENTES ELEMENTOS QUIMICOS</a:t>
            </a:r>
          </a:p>
          <a:p>
            <a:pPr marL="0" indent="0">
              <a:buNone/>
            </a:pPr>
            <a:r>
              <a:rPr lang="es-CO" b="1" dirty="0"/>
              <a:t>LA VALENCIA DE LOS ELEMENTOS DEPENDE DE CUANTOS ELECTRONES TIENEN EN LA ULTIMA ORBITA.</a:t>
            </a:r>
          </a:p>
          <a:p>
            <a:pPr marL="0" indent="0">
              <a:buNone/>
            </a:pPr>
            <a:r>
              <a:rPr lang="es-ES" dirty="0"/>
              <a:t>La valencia de un elemento químico es un concepto fundamental en la química que describe la capacidad de un átomo de un elemento para combinarse con otros átomos. Específicamente, la valencia se refiere al número de electrones que un átomo puede perder, ganar o compartir para alcanzar una configuración electrónica estable, generalmente similar a la de los gases nobles.</a:t>
            </a:r>
            <a:endParaRPr lang="es-ES" b="1" dirty="0"/>
          </a:p>
        </p:txBody>
      </p:sp>
    </p:spTree>
    <p:extLst>
      <p:ext uri="{BB962C8B-B14F-4D97-AF65-F5344CB8AC3E}">
        <p14:creationId xmlns:p14="http://schemas.microsoft.com/office/powerpoint/2010/main" val="40336807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Elementos multimedia en línea 3" title="¿Qué es un semiconductor? - una explicación sencilla.">
            <a:hlinkClick r:id="" action="ppaction://media"/>
            <a:extLst>
              <a:ext uri="{FF2B5EF4-FFF2-40B4-BE49-F238E27FC236}">
                <a16:creationId xmlns:a16="http://schemas.microsoft.com/office/drawing/2014/main" id="{2E7FF811-8178-B3CC-4310-46C4AF798951}"/>
              </a:ext>
            </a:extLst>
          </p:cNvPr>
          <p:cNvPicPr>
            <a:picLocks noGrp="1" noRot="1" noChangeAspect="1"/>
          </p:cNvPicPr>
          <p:nvPr>
            <p:ph idx="1"/>
            <a:videoFile r:link="rId1"/>
          </p:nvPr>
        </p:nvPicPr>
        <p:blipFill>
          <a:blip r:embed="rId3"/>
          <a:stretch>
            <a:fillRect/>
          </a:stretch>
        </p:blipFill>
        <p:spPr>
          <a:xfrm>
            <a:off x="0" y="0"/>
            <a:ext cx="12192000" cy="6883381"/>
          </a:xfrm>
          <a:prstGeom prst="rect">
            <a:avLst/>
          </a:prstGeom>
        </p:spPr>
      </p:pic>
    </p:spTree>
    <p:extLst>
      <p:ext uri="{BB962C8B-B14F-4D97-AF65-F5344CB8AC3E}">
        <p14:creationId xmlns:p14="http://schemas.microsoft.com/office/powerpoint/2010/main" val="3295451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90EB46-3927-1706-E844-AEED28E72167}"/>
              </a:ext>
            </a:extLst>
          </p:cNvPr>
          <p:cNvSpPr>
            <a:spLocks noGrp="1"/>
          </p:cNvSpPr>
          <p:nvPr>
            <p:ph type="title"/>
          </p:nvPr>
        </p:nvSpPr>
        <p:spPr/>
        <p:txBody>
          <a:bodyPr/>
          <a:lstStyle/>
          <a:p>
            <a:endParaRPr lang="es-CO"/>
          </a:p>
        </p:txBody>
      </p:sp>
      <p:pic>
        <p:nvPicPr>
          <p:cNvPr id="4" name="Elementos multimedia en línea 3" title="Semiconductores 01, Estructura Atomica, Intrínseco, Extrínseco, Impurezas pentavalentes, trivalentes">
            <a:hlinkClick r:id="" action="ppaction://media"/>
            <a:extLst>
              <a:ext uri="{FF2B5EF4-FFF2-40B4-BE49-F238E27FC236}">
                <a16:creationId xmlns:a16="http://schemas.microsoft.com/office/drawing/2014/main" id="{EBA58D18-B46F-DC4D-531E-B1B06B9B987E}"/>
              </a:ext>
            </a:extLst>
          </p:cNvPr>
          <p:cNvPicPr>
            <a:picLocks noGrp="1" noRot="1" noChangeAspect="1"/>
          </p:cNvPicPr>
          <p:nvPr>
            <p:ph idx="1"/>
            <a:videoFile r:link="rId1"/>
          </p:nvPr>
        </p:nvPicPr>
        <p:blipFill>
          <a:blip r:embed="rId3"/>
          <a:stretch>
            <a:fillRect/>
          </a:stretch>
        </p:blipFill>
        <p:spPr>
          <a:xfrm>
            <a:off x="0" y="0"/>
            <a:ext cx="12192000" cy="6849886"/>
          </a:xfrm>
          <a:prstGeom prst="rect">
            <a:avLst/>
          </a:prstGeom>
        </p:spPr>
      </p:pic>
    </p:spTree>
    <p:extLst>
      <p:ext uri="{BB962C8B-B14F-4D97-AF65-F5344CB8AC3E}">
        <p14:creationId xmlns:p14="http://schemas.microsoft.com/office/powerpoint/2010/main" val="2550905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AE9C23-D899-C647-7596-0B02A8B5D911}"/>
              </a:ext>
            </a:extLst>
          </p:cNvPr>
          <p:cNvSpPr>
            <a:spLocks noGrp="1"/>
          </p:cNvSpPr>
          <p:nvPr>
            <p:ph type="title"/>
          </p:nvPr>
        </p:nvSpPr>
        <p:spPr>
          <a:xfrm>
            <a:off x="700635" y="914400"/>
            <a:ext cx="10691265" cy="805070"/>
          </a:xfrm>
        </p:spPr>
        <p:txBody>
          <a:bodyPr/>
          <a:lstStyle/>
          <a:p>
            <a:r>
              <a:rPr lang="es-ES" b="1" dirty="0"/>
              <a:t>Tipos de diodos</a:t>
            </a:r>
            <a:endParaRPr lang="es-CO" b="1" dirty="0"/>
          </a:p>
        </p:txBody>
      </p:sp>
      <p:sp>
        <p:nvSpPr>
          <p:cNvPr id="4" name="Rectangle 1">
            <a:extLst>
              <a:ext uri="{FF2B5EF4-FFF2-40B4-BE49-F238E27FC236}">
                <a16:creationId xmlns:a16="http://schemas.microsoft.com/office/drawing/2014/main" id="{3C5046F7-D8E8-47C4-4A50-C41B0844C39D}"/>
              </a:ext>
            </a:extLst>
          </p:cNvPr>
          <p:cNvSpPr>
            <a:spLocks noGrp="1" noChangeArrowheads="1"/>
          </p:cNvSpPr>
          <p:nvPr>
            <p:ph idx="1"/>
          </p:nvPr>
        </p:nvSpPr>
        <p:spPr bwMode="auto">
          <a:xfrm>
            <a:off x="700635" y="1719470"/>
            <a:ext cx="10583450" cy="4720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lvl="0" indent="-342900">
              <a:lnSpc>
                <a:spcPct val="107000"/>
              </a:lnSpc>
              <a:spcAft>
                <a:spcPts val="800"/>
              </a:spcAft>
              <a:buFont typeface="+mj-lt"/>
              <a:buAutoNum type="arabicPeriod"/>
              <a:tabLst>
                <a:tab pos="457200" algn="l"/>
              </a:tabLst>
            </a:pPr>
            <a:r>
              <a:rPr lang="es-CO" sz="2400" b="1" kern="100" dirty="0">
                <a:effectLst/>
                <a:latin typeface="Aptos" panose="020B0004020202020204" pitchFamily="34" charset="0"/>
                <a:ea typeface="Aptos" panose="020B0004020202020204" pitchFamily="34" charset="0"/>
                <a:cs typeface="Times New Roman" panose="02020603050405020304" pitchFamily="18" charset="0"/>
              </a:rPr>
              <a:t>Diodo Rectificador</a:t>
            </a:r>
            <a:r>
              <a:rPr lang="es-CO" sz="2400" kern="100" dirty="0">
                <a:effectLst/>
                <a:latin typeface="Aptos" panose="020B0004020202020204" pitchFamily="34" charset="0"/>
                <a:ea typeface="Aptos" panose="020B0004020202020204" pitchFamily="34" charset="0"/>
                <a:cs typeface="Times New Roman" panose="02020603050405020304" pitchFamily="18" charset="0"/>
              </a:rPr>
              <a:t>: Utilizado principalmente para convertir corriente alterna (CA) en corriente continua (CC). Son comunes en fuentes de alimentación.</a:t>
            </a:r>
          </a:p>
          <a:p>
            <a:pPr marL="342900" lvl="0" indent="-342900">
              <a:lnSpc>
                <a:spcPct val="107000"/>
              </a:lnSpc>
              <a:spcAft>
                <a:spcPts val="800"/>
              </a:spcAft>
              <a:buFont typeface="+mj-lt"/>
              <a:buAutoNum type="arabicPeriod"/>
              <a:tabLst>
                <a:tab pos="457200" algn="l"/>
              </a:tabLst>
            </a:pPr>
            <a:r>
              <a:rPr lang="es-CO" sz="2400" b="1" kern="100" dirty="0">
                <a:effectLst/>
                <a:latin typeface="Aptos" panose="020B0004020202020204" pitchFamily="34" charset="0"/>
                <a:ea typeface="Aptos" panose="020B0004020202020204" pitchFamily="34" charset="0"/>
                <a:cs typeface="Times New Roman" panose="02020603050405020304" pitchFamily="18" charset="0"/>
              </a:rPr>
              <a:t>Diodo Zener</a:t>
            </a:r>
            <a:r>
              <a:rPr lang="es-CO" sz="2400" kern="100" dirty="0">
                <a:effectLst/>
                <a:latin typeface="Aptos" panose="020B0004020202020204" pitchFamily="34" charset="0"/>
                <a:ea typeface="Aptos" panose="020B0004020202020204" pitchFamily="34" charset="0"/>
                <a:cs typeface="Times New Roman" panose="02020603050405020304" pitchFamily="18" charset="0"/>
              </a:rPr>
              <a:t>: Permiten el paso de corriente en dirección inversa cuando se alcanza un voltaje específico. Son usados en reguladores de voltaje.</a:t>
            </a:r>
          </a:p>
          <a:p>
            <a:pPr marL="342900" lvl="0" indent="-342900">
              <a:lnSpc>
                <a:spcPct val="107000"/>
              </a:lnSpc>
              <a:spcAft>
                <a:spcPts val="800"/>
              </a:spcAft>
              <a:buFont typeface="+mj-lt"/>
              <a:buAutoNum type="arabicPeriod"/>
              <a:tabLst>
                <a:tab pos="457200" algn="l"/>
              </a:tabLst>
            </a:pPr>
            <a:r>
              <a:rPr lang="es-CO" sz="2400" b="1" kern="100" dirty="0">
                <a:effectLst/>
                <a:latin typeface="Aptos" panose="020B0004020202020204" pitchFamily="34" charset="0"/>
                <a:ea typeface="Aptos" panose="020B0004020202020204" pitchFamily="34" charset="0"/>
                <a:cs typeface="Times New Roman" panose="02020603050405020304" pitchFamily="18" charset="0"/>
              </a:rPr>
              <a:t>Diodo LED (Light </a:t>
            </a:r>
            <a:r>
              <a:rPr lang="es-CO" sz="2400" b="1" kern="100" dirty="0" err="1">
                <a:effectLst/>
                <a:latin typeface="Aptos" panose="020B0004020202020204" pitchFamily="34" charset="0"/>
                <a:ea typeface="Aptos" panose="020B0004020202020204" pitchFamily="34" charset="0"/>
                <a:cs typeface="Times New Roman" panose="02020603050405020304" pitchFamily="18" charset="0"/>
              </a:rPr>
              <a:t>Emitting</a:t>
            </a:r>
            <a:r>
              <a:rPr lang="es-CO" sz="2400" b="1" kern="100" dirty="0">
                <a:effectLst/>
                <a:latin typeface="Aptos" panose="020B0004020202020204" pitchFamily="34" charset="0"/>
                <a:ea typeface="Aptos" panose="020B0004020202020204" pitchFamily="34" charset="0"/>
                <a:cs typeface="Times New Roman" panose="02020603050405020304" pitchFamily="18" charset="0"/>
              </a:rPr>
              <a:t> </a:t>
            </a:r>
            <a:r>
              <a:rPr lang="es-CO" sz="2400" b="1" kern="100" dirty="0" err="1">
                <a:effectLst/>
                <a:latin typeface="Aptos" panose="020B0004020202020204" pitchFamily="34" charset="0"/>
                <a:ea typeface="Aptos" panose="020B0004020202020204" pitchFamily="34" charset="0"/>
                <a:cs typeface="Times New Roman" panose="02020603050405020304" pitchFamily="18" charset="0"/>
              </a:rPr>
              <a:t>Diode</a:t>
            </a:r>
            <a:r>
              <a:rPr lang="es-CO" sz="2400" b="1" kern="100" dirty="0">
                <a:effectLst/>
                <a:latin typeface="Aptos" panose="020B0004020202020204" pitchFamily="34" charset="0"/>
                <a:ea typeface="Aptos" panose="020B0004020202020204" pitchFamily="34" charset="0"/>
                <a:cs typeface="Times New Roman" panose="02020603050405020304" pitchFamily="18" charset="0"/>
              </a:rPr>
              <a:t>)</a:t>
            </a:r>
            <a:r>
              <a:rPr lang="es-CO" sz="2400" kern="100" dirty="0">
                <a:effectLst/>
                <a:latin typeface="Aptos" panose="020B0004020202020204" pitchFamily="34" charset="0"/>
                <a:ea typeface="Aptos" panose="020B0004020202020204" pitchFamily="34" charset="0"/>
                <a:cs typeface="Times New Roman" panose="02020603050405020304" pitchFamily="18" charset="0"/>
              </a:rPr>
              <a:t>: Emite luz cuando una corriente eléctrica lo atraviesa. Se utilizan en iluminación, pantallas y señalización.</a:t>
            </a:r>
          </a:p>
          <a:p>
            <a:pPr marL="342900" lvl="0" indent="-342900">
              <a:lnSpc>
                <a:spcPct val="107000"/>
              </a:lnSpc>
              <a:spcAft>
                <a:spcPts val="800"/>
              </a:spcAft>
              <a:buFont typeface="+mj-lt"/>
              <a:buAutoNum type="arabicPeriod"/>
              <a:tabLst>
                <a:tab pos="457200" algn="l"/>
              </a:tabLst>
            </a:pPr>
            <a:r>
              <a:rPr lang="es-CO" sz="2400" b="1" kern="100" dirty="0">
                <a:effectLst/>
                <a:latin typeface="Aptos" panose="020B0004020202020204" pitchFamily="34" charset="0"/>
                <a:ea typeface="Aptos" panose="020B0004020202020204" pitchFamily="34" charset="0"/>
                <a:cs typeface="Times New Roman" panose="02020603050405020304" pitchFamily="18" charset="0"/>
              </a:rPr>
              <a:t>Diodo Schottky</a:t>
            </a:r>
            <a:r>
              <a:rPr lang="es-CO" sz="2400" kern="100" dirty="0">
                <a:effectLst/>
                <a:latin typeface="Aptos" panose="020B0004020202020204" pitchFamily="34" charset="0"/>
                <a:ea typeface="Aptos" panose="020B0004020202020204" pitchFamily="34" charset="0"/>
                <a:cs typeface="Times New Roman" panose="02020603050405020304" pitchFamily="18" charset="0"/>
              </a:rPr>
              <a:t>: Tiene una caída de voltaje baja y una recuperación rápida, ideal para aplicaciones de alta frecuencia y rectificación de alta velocidad.</a:t>
            </a:r>
          </a:p>
          <a:p>
            <a:pPr marL="0" marR="0" lvl="0" indent="0" algn="l" defTabSz="914400" rtl="0" eaLnBrk="0" fontAlgn="base" latinLnBrk="0" hangingPunct="0">
              <a:lnSpc>
                <a:spcPct val="100000"/>
              </a:lnSpc>
              <a:spcBef>
                <a:spcPct val="0"/>
              </a:spcBef>
              <a:spcAft>
                <a:spcPct val="0"/>
              </a:spcAft>
              <a:buClrTx/>
              <a:buSzTx/>
              <a:buNone/>
              <a:tabLst/>
            </a:pPr>
            <a:endParaRPr kumimoji="0" lang="es-CO" altLang="es-CO" sz="1800" b="1"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0973294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7034014F-3E81-E43A-A912-D391D73AB50C}"/>
              </a:ext>
            </a:extLst>
          </p:cNvPr>
          <p:cNvSpPr>
            <a:spLocks noGrp="1"/>
          </p:cNvSpPr>
          <p:nvPr>
            <p:ph idx="1"/>
          </p:nvPr>
        </p:nvSpPr>
        <p:spPr>
          <a:xfrm>
            <a:off x="544749" y="1825625"/>
            <a:ext cx="10809051" cy="4351338"/>
          </a:xfrm>
        </p:spPr>
        <p:txBody>
          <a:bodyPr>
            <a:normAutofit lnSpcReduction="10000"/>
          </a:bodyPr>
          <a:lstStyle/>
          <a:p>
            <a:pPr marL="342900" lvl="0" indent="-342900">
              <a:lnSpc>
                <a:spcPct val="107000"/>
              </a:lnSpc>
              <a:spcAft>
                <a:spcPts val="800"/>
              </a:spcAft>
              <a:buFont typeface="+mj-lt"/>
              <a:buAutoNum type="arabicPeriod"/>
              <a:tabLst>
                <a:tab pos="457200" algn="l"/>
              </a:tabLst>
            </a:pPr>
            <a:r>
              <a:rPr lang="es-CO" sz="2800" b="1" kern="100" dirty="0">
                <a:effectLst/>
                <a:latin typeface="Aptos" panose="020B0004020202020204" pitchFamily="34" charset="0"/>
                <a:ea typeface="Aptos" panose="020B0004020202020204" pitchFamily="34" charset="0"/>
                <a:cs typeface="Times New Roman" panose="02020603050405020304" pitchFamily="18" charset="0"/>
              </a:rPr>
              <a:t>Diodo de Avalancha</a:t>
            </a:r>
            <a:r>
              <a:rPr lang="es-CO" sz="2800" kern="100" dirty="0">
                <a:effectLst/>
                <a:latin typeface="Aptos" panose="020B0004020202020204" pitchFamily="34" charset="0"/>
                <a:ea typeface="Aptos" panose="020B0004020202020204" pitchFamily="34" charset="0"/>
                <a:cs typeface="Times New Roman" panose="02020603050405020304" pitchFamily="18" charset="0"/>
              </a:rPr>
              <a:t>: Puede soportar altos voltajes en dirección inversa y se utiliza en protección contra sobretensiones.</a:t>
            </a:r>
          </a:p>
          <a:p>
            <a:pPr marL="342900" lvl="0" indent="-342900">
              <a:lnSpc>
                <a:spcPct val="107000"/>
              </a:lnSpc>
              <a:spcAft>
                <a:spcPts val="800"/>
              </a:spcAft>
              <a:buFont typeface="+mj-lt"/>
              <a:buAutoNum type="arabicPeriod"/>
              <a:tabLst>
                <a:tab pos="457200" algn="l"/>
              </a:tabLst>
            </a:pPr>
            <a:r>
              <a:rPr lang="es-CO" sz="2800" b="1" kern="100" dirty="0">
                <a:effectLst/>
                <a:latin typeface="Aptos" panose="020B0004020202020204" pitchFamily="34" charset="0"/>
                <a:ea typeface="Aptos" panose="020B0004020202020204" pitchFamily="34" charset="0"/>
                <a:cs typeface="Times New Roman" panose="02020603050405020304" pitchFamily="18" charset="0"/>
              </a:rPr>
              <a:t>Diodo Fotodiodo</a:t>
            </a:r>
            <a:r>
              <a:rPr lang="es-CO" sz="2800" kern="100" dirty="0">
                <a:effectLst/>
                <a:latin typeface="Aptos" panose="020B0004020202020204" pitchFamily="34" charset="0"/>
                <a:ea typeface="Aptos" panose="020B0004020202020204" pitchFamily="34" charset="0"/>
                <a:cs typeface="Times New Roman" panose="02020603050405020304" pitchFamily="18" charset="0"/>
              </a:rPr>
              <a:t>: Convierte la luz en corriente eléctrica, y se utiliza en sensores de luz y aplicaciones fotovoltaicas.</a:t>
            </a:r>
          </a:p>
          <a:p>
            <a:pPr marL="342900" lvl="0" indent="-342900">
              <a:lnSpc>
                <a:spcPct val="107000"/>
              </a:lnSpc>
              <a:spcAft>
                <a:spcPts val="800"/>
              </a:spcAft>
              <a:buFont typeface="+mj-lt"/>
              <a:buAutoNum type="arabicPeriod"/>
              <a:tabLst>
                <a:tab pos="457200" algn="l"/>
              </a:tabLst>
            </a:pPr>
            <a:r>
              <a:rPr lang="es-CO" sz="2800" b="1" kern="100" dirty="0">
                <a:effectLst/>
                <a:latin typeface="Aptos" panose="020B0004020202020204" pitchFamily="34" charset="0"/>
                <a:ea typeface="Aptos" panose="020B0004020202020204" pitchFamily="34" charset="0"/>
                <a:cs typeface="Times New Roman" panose="02020603050405020304" pitchFamily="18" charset="0"/>
              </a:rPr>
              <a:t>Diodo Láser</a:t>
            </a:r>
            <a:r>
              <a:rPr lang="es-CO" sz="2800" kern="100" dirty="0">
                <a:effectLst/>
                <a:latin typeface="Aptos" panose="020B0004020202020204" pitchFamily="34" charset="0"/>
                <a:ea typeface="Aptos" panose="020B0004020202020204" pitchFamily="34" charset="0"/>
                <a:cs typeface="Times New Roman" panose="02020603050405020304" pitchFamily="18" charset="0"/>
              </a:rPr>
              <a:t>: Emite luz coherente y se utiliza en dispositivos como lectores de CD/DVD y en comunicaciones ópticas.</a:t>
            </a:r>
          </a:p>
          <a:p>
            <a:pPr marL="342900" lvl="0" indent="-342900">
              <a:lnSpc>
                <a:spcPct val="107000"/>
              </a:lnSpc>
              <a:spcAft>
                <a:spcPts val="800"/>
              </a:spcAft>
              <a:buFont typeface="+mj-lt"/>
              <a:buAutoNum type="arabicPeriod"/>
              <a:tabLst>
                <a:tab pos="457200" algn="l"/>
              </a:tabLst>
            </a:pPr>
            <a:r>
              <a:rPr lang="es-CO" sz="2800" b="1" kern="100" dirty="0">
                <a:effectLst/>
                <a:latin typeface="Aptos" panose="020B0004020202020204" pitchFamily="34" charset="0"/>
                <a:ea typeface="Aptos" panose="020B0004020202020204" pitchFamily="34" charset="0"/>
                <a:cs typeface="Times New Roman" panose="02020603050405020304" pitchFamily="18" charset="0"/>
              </a:rPr>
              <a:t>Diodo SCR:</a:t>
            </a:r>
            <a:r>
              <a:rPr lang="es-ES" sz="2800" kern="100" dirty="0">
                <a:effectLst/>
                <a:latin typeface="Aptos" panose="020B0004020202020204" pitchFamily="34" charset="0"/>
                <a:ea typeface="Aptos" panose="020B0004020202020204" pitchFamily="34" charset="0"/>
                <a:cs typeface="Times New Roman" panose="02020603050405020304" pitchFamily="18" charset="0"/>
              </a:rPr>
              <a:t> (Silicon </a:t>
            </a:r>
            <a:r>
              <a:rPr lang="es-ES" sz="2800" kern="100" dirty="0" err="1">
                <a:effectLst/>
                <a:latin typeface="Aptos" panose="020B0004020202020204" pitchFamily="34" charset="0"/>
                <a:ea typeface="Aptos" panose="020B0004020202020204" pitchFamily="34" charset="0"/>
                <a:cs typeface="Times New Roman" panose="02020603050405020304" pitchFamily="18" charset="0"/>
              </a:rPr>
              <a:t>Controlled</a:t>
            </a:r>
            <a:r>
              <a:rPr lang="es-ES" sz="2800" kern="100" dirty="0">
                <a:effectLst/>
                <a:latin typeface="Aptos" panose="020B0004020202020204" pitchFamily="34" charset="0"/>
                <a:ea typeface="Aptos" panose="020B0004020202020204" pitchFamily="34" charset="0"/>
                <a:cs typeface="Times New Roman" panose="02020603050405020304" pitchFamily="18" charset="0"/>
              </a:rPr>
              <a:t> </a:t>
            </a:r>
            <a:r>
              <a:rPr lang="es-ES" sz="2800" kern="100" dirty="0" err="1">
                <a:effectLst/>
                <a:latin typeface="Aptos" panose="020B0004020202020204" pitchFamily="34" charset="0"/>
                <a:ea typeface="Aptos" panose="020B0004020202020204" pitchFamily="34" charset="0"/>
                <a:cs typeface="Times New Roman" panose="02020603050405020304" pitchFamily="18" charset="0"/>
              </a:rPr>
              <a:t>Rectifier</a:t>
            </a:r>
            <a:r>
              <a:rPr lang="es-ES" sz="2800" kern="100" dirty="0">
                <a:effectLst/>
                <a:latin typeface="Aptos" panose="020B0004020202020204" pitchFamily="34" charset="0"/>
                <a:ea typeface="Aptos" panose="020B0004020202020204" pitchFamily="34" charset="0"/>
                <a:cs typeface="Times New Roman" panose="02020603050405020304" pitchFamily="18" charset="0"/>
              </a:rPr>
              <a:t>) es un tipo de dispositivo semiconductor que actúa como un interruptor controlado</a:t>
            </a:r>
            <a:r>
              <a:rPr lang="es-ES" kern="100" dirty="0">
                <a:effectLst/>
                <a:latin typeface="Aptos" panose="020B0004020202020204" pitchFamily="34" charset="0"/>
                <a:ea typeface="Aptos" panose="020B0004020202020204" pitchFamily="34" charset="0"/>
                <a:cs typeface="Times New Roman" panose="02020603050405020304" pitchFamily="18" charset="0"/>
              </a:rPr>
              <a:t>.</a:t>
            </a:r>
            <a:endParaRPr lang="es-CO" kern="100" dirty="0">
              <a:effectLst/>
              <a:latin typeface="Aptos" panose="020B0004020202020204" pitchFamily="34" charset="0"/>
              <a:ea typeface="Aptos" panose="020B0004020202020204" pitchFamily="34" charset="0"/>
              <a:cs typeface="Times New Roman" panose="02020603050405020304" pitchFamily="18" charset="0"/>
            </a:endParaRPr>
          </a:p>
          <a:p>
            <a:pPr marL="0" indent="0">
              <a:buNone/>
            </a:pPr>
            <a:endParaRPr lang="es-CO" dirty="0"/>
          </a:p>
        </p:txBody>
      </p:sp>
      <p:sp>
        <p:nvSpPr>
          <p:cNvPr id="4" name="Título 1">
            <a:extLst>
              <a:ext uri="{FF2B5EF4-FFF2-40B4-BE49-F238E27FC236}">
                <a16:creationId xmlns:a16="http://schemas.microsoft.com/office/drawing/2014/main" id="{235CA09E-92A2-03BB-0372-A38C6618909D}"/>
              </a:ext>
            </a:extLst>
          </p:cNvPr>
          <p:cNvSpPr>
            <a:spLocks noGrp="1"/>
          </p:cNvSpPr>
          <p:nvPr>
            <p:ph type="title"/>
          </p:nvPr>
        </p:nvSpPr>
        <p:spPr>
          <a:xfrm>
            <a:off x="700635" y="914400"/>
            <a:ext cx="10691265" cy="805070"/>
          </a:xfrm>
        </p:spPr>
        <p:txBody>
          <a:bodyPr/>
          <a:lstStyle/>
          <a:p>
            <a:r>
              <a:rPr lang="es-ES" b="1" dirty="0"/>
              <a:t>Tipos de diodos</a:t>
            </a:r>
            <a:endParaRPr lang="es-CO" b="1" dirty="0"/>
          </a:p>
        </p:txBody>
      </p:sp>
    </p:spTree>
    <p:extLst>
      <p:ext uri="{BB962C8B-B14F-4D97-AF65-F5344CB8AC3E}">
        <p14:creationId xmlns:p14="http://schemas.microsoft.com/office/powerpoint/2010/main" val="41146993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5D144C7-4091-4779-95E7-6E5E4D19BBAA}"/>
              </a:ext>
            </a:extLst>
          </p:cNvPr>
          <p:cNvSpPr>
            <a:spLocks noGrp="1"/>
          </p:cNvSpPr>
          <p:nvPr>
            <p:ph type="title"/>
          </p:nvPr>
        </p:nvSpPr>
        <p:spPr/>
        <p:txBody>
          <a:bodyPr/>
          <a:lstStyle/>
          <a:p>
            <a:endParaRPr lang="es-CO"/>
          </a:p>
        </p:txBody>
      </p:sp>
      <p:sp>
        <p:nvSpPr>
          <p:cNvPr id="3" name="Marcador de contenido 2">
            <a:extLst>
              <a:ext uri="{FF2B5EF4-FFF2-40B4-BE49-F238E27FC236}">
                <a16:creationId xmlns:a16="http://schemas.microsoft.com/office/drawing/2014/main" id="{7BF709AF-6CB4-3377-45D8-6E4448804693}"/>
              </a:ext>
            </a:extLst>
          </p:cNvPr>
          <p:cNvSpPr>
            <a:spLocks noGrp="1"/>
          </p:cNvSpPr>
          <p:nvPr>
            <p:ph idx="1"/>
          </p:nvPr>
        </p:nvSpPr>
        <p:spPr/>
        <p:txBody>
          <a:bodyPr/>
          <a:lstStyle/>
          <a:p>
            <a:endParaRPr lang="es-CO"/>
          </a:p>
        </p:txBody>
      </p:sp>
      <p:pic>
        <p:nvPicPr>
          <p:cNvPr id="5" name="Imagen 4">
            <a:extLst>
              <a:ext uri="{FF2B5EF4-FFF2-40B4-BE49-F238E27FC236}">
                <a16:creationId xmlns:a16="http://schemas.microsoft.com/office/drawing/2014/main" id="{CF5C47CB-4965-A298-930D-016C20B50622}"/>
              </a:ext>
            </a:extLst>
          </p:cNvPr>
          <p:cNvPicPr>
            <a:picLocks noChangeAspect="1"/>
          </p:cNvPicPr>
          <p:nvPr/>
        </p:nvPicPr>
        <p:blipFill>
          <a:blip r:embed="rId2"/>
          <a:stretch>
            <a:fillRect/>
          </a:stretch>
        </p:blipFill>
        <p:spPr>
          <a:xfrm>
            <a:off x="0" y="0"/>
            <a:ext cx="12117106" cy="6803136"/>
          </a:xfrm>
          <a:prstGeom prst="rect">
            <a:avLst/>
          </a:prstGeom>
        </p:spPr>
      </p:pic>
    </p:spTree>
    <p:extLst>
      <p:ext uri="{BB962C8B-B14F-4D97-AF65-F5344CB8AC3E}">
        <p14:creationId xmlns:p14="http://schemas.microsoft.com/office/powerpoint/2010/main" val="8108449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E6D4983-AFAC-F4B2-58F6-36F1589789B3}"/>
              </a:ext>
            </a:extLst>
          </p:cNvPr>
          <p:cNvSpPr>
            <a:spLocks noGrp="1"/>
          </p:cNvSpPr>
          <p:nvPr>
            <p:ph type="title"/>
          </p:nvPr>
        </p:nvSpPr>
        <p:spPr/>
        <p:txBody>
          <a:bodyPr/>
          <a:lstStyle/>
          <a:p>
            <a:endParaRPr lang="es-CO"/>
          </a:p>
        </p:txBody>
      </p:sp>
      <p:sp>
        <p:nvSpPr>
          <p:cNvPr id="3" name="Marcador de contenido 2">
            <a:extLst>
              <a:ext uri="{FF2B5EF4-FFF2-40B4-BE49-F238E27FC236}">
                <a16:creationId xmlns:a16="http://schemas.microsoft.com/office/drawing/2014/main" id="{72D23E8C-B653-E97B-8B75-6146371E2B2F}"/>
              </a:ext>
            </a:extLst>
          </p:cNvPr>
          <p:cNvSpPr>
            <a:spLocks noGrp="1"/>
          </p:cNvSpPr>
          <p:nvPr>
            <p:ph idx="1"/>
          </p:nvPr>
        </p:nvSpPr>
        <p:spPr/>
        <p:txBody>
          <a:bodyPr/>
          <a:lstStyle/>
          <a:p>
            <a:endParaRPr lang="es-CO"/>
          </a:p>
        </p:txBody>
      </p:sp>
      <p:pic>
        <p:nvPicPr>
          <p:cNvPr id="5" name="Imagen 4">
            <a:extLst>
              <a:ext uri="{FF2B5EF4-FFF2-40B4-BE49-F238E27FC236}">
                <a16:creationId xmlns:a16="http://schemas.microsoft.com/office/drawing/2014/main" id="{035A5A2A-C9CA-1B6C-07E8-80A0651E565D}"/>
              </a:ext>
            </a:extLst>
          </p:cNvPr>
          <p:cNvPicPr>
            <a:picLocks noChangeAspect="1"/>
          </p:cNvPicPr>
          <p:nvPr/>
        </p:nvPicPr>
        <p:blipFill>
          <a:blip r:embed="rId2"/>
          <a:stretch>
            <a:fillRect/>
          </a:stretch>
        </p:blipFill>
        <p:spPr>
          <a:xfrm>
            <a:off x="-42106" y="0"/>
            <a:ext cx="12174887" cy="6858000"/>
          </a:xfrm>
          <a:prstGeom prst="rect">
            <a:avLst/>
          </a:prstGeom>
        </p:spPr>
      </p:pic>
    </p:spTree>
    <p:extLst>
      <p:ext uri="{BB962C8B-B14F-4D97-AF65-F5344CB8AC3E}">
        <p14:creationId xmlns:p14="http://schemas.microsoft.com/office/powerpoint/2010/main" val="1420734575"/>
      </p:ext>
    </p:extLst>
  </p:cSld>
  <p:clrMapOvr>
    <a:masterClrMapping/>
  </p:clrMapOvr>
</p:sld>
</file>

<file path=ppt/theme/theme1.xml><?xml version="1.0" encoding="utf-8"?>
<a:theme xmlns:a="http://schemas.openxmlformats.org/drawingml/2006/main" name="ChronicleVTI">
  <a:themeElements>
    <a:clrScheme name="Office">
      <a:dk1>
        <a:srgbClr val="000000"/>
      </a:dk1>
      <a:lt1>
        <a:srgbClr val="FFFFFF"/>
      </a:lt1>
      <a:dk2>
        <a:srgbClr val="1D242E"/>
      </a:dk2>
      <a:lt2>
        <a:srgbClr val="F2F1F1"/>
      </a:lt2>
      <a:accent1>
        <a:srgbClr val="4472C4"/>
      </a:accent1>
      <a:accent2>
        <a:srgbClr val="ED7D31"/>
      </a:accent2>
      <a:accent3>
        <a:srgbClr val="A3A3A3"/>
      </a:accent3>
      <a:accent4>
        <a:srgbClr val="CF9B00"/>
      </a:accent4>
      <a:accent5>
        <a:srgbClr val="5B9BD5"/>
      </a:accent5>
      <a:accent6>
        <a:srgbClr val="70AD47"/>
      </a:accent6>
      <a:hlink>
        <a:srgbClr val="D26012"/>
      </a:hlink>
      <a:folHlink>
        <a:srgbClr val="9A5879"/>
      </a:folHlink>
    </a:clrScheme>
    <a:fontScheme name="Univers Calisto">
      <a:majorFont>
        <a:latin typeface="Univers Condensed"/>
        <a:ea typeface=""/>
        <a:cs typeface=""/>
      </a:majorFont>
      <a:minorFont>
        <a:latin typeface="Calisto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ChronicleVTI" id="{508E4D90-5116-4BF0-876B-3F422DD1F65F}" vid="{AA21DC3D-92A8-43A4-8358-ED428371CD55}"/>
    </a:ext>
  </a:extLst>
</a:theme>
</file>

<file path=docProps/app.xml><?xml version="1.0" encoding="utf-8"?>
<Properties xmlns="http://schemas.openxmlformats.org/officeDocument/2006/extended-properties" xmlns:vt="http://schemas.openxmlformats.org/officeDocument/2006/docPropsVTypes">
  <TotalTime>557</TotalTime>
  <Words>384</Words>
  <Application>Microsoft Office PowerPoint</Application>
  <PresentationFormat>Panorámica</PresentationFormat>
  <Paragraphs>31</Paragraphs>
  <Slides>14</Slides>
  <Notes>0</Notes>
  <HiddenSlides>0</HiddenSlides>
  <MMClips>3</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14</vt:i4>
      </vt:variant>
    </vt:vector>
  </HeadingPairs>
  <TitlesOfParts>
    <vt:vector size="19" baseType="lpstr">
      <vt:lpstr>Aptos</vt:lpstr>
      <vt:lpstr>Arial</vt:lpstr>
      <vt:lpstr>Calisto MT</vt:lpstr>
      <vt:lpstr>Univers Condensed</vt:lpstr>
      <vt:lpstr>ChronicleVTI</vt:lpstr>
      <vt:lpstr>semiconductores</vt:lpstr>
      <vt:lpstr>Presentación de PowerPoint</vt:lpstr>
      <vt:lpstr>Presentación de PowerPoint</vt:lpstr>
      <vt:lpstr>Presentación de PowerPoint</vt:lpstr>
      <vt:lpstr>Presentación de PowerPoint</vt:lpstr>
      <vt:lpstr>Tipos de diodos</vt:lpstr>
      <vt:lpstr>Tipos de diodos</vt:lpstr>
      <vt:lpstr>Presentación de PowerPoint</vt:lpstr>
      <vt:lpstr>Presentación de PowerPoint</vt:lpstr>
      <vt:lpstr>Diodo rectificador 1n4001, 1n4004, 1n4007</vt:lpstr>
      <vt:lpstr>Diodo led diferentes colores</vt:lpstr>
      <vt:lpstr>Diodo scr </vt:lpstr>
      <vt:lpstr>Diodo zener (reguladores de voltaje</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JUAN CARLOS VIZCAINO APONTE</dc:creator>
  <cp:lastModifiedBy>JUAN CARLOS VIZCAINO APONTE</cp:lastModifiedBy>
  <cp:revision>11</cp:revision>
  <dcterms:created xsi:type="dcterms:W3CDTF">2025-02-12T12:02:00Z</dcterms:created>
  <dcterms:modified xsi:type="dcterms:W3CDTF">2025-02-27T17:10:17Z</dcterms:modified>
</cp:coreProperties>
</file>